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0" r:id="rId2"/>
  </p:sldIdLst>
  <p:sldSz cx="7453313" cy="3889375"/>
  <p:notesSz cx="9872663" cy="6742113"/>
  <p:defaultTextStyle>
    <a:defPPr>
      <a:defRPr lang="en-US"/>
    </a:defPPr>
    <a:lvl1pPr marL="0" algn="l" defTabSz="73028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141" algn="l" defTabSz="73028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0281" algn="l" defTabSz="73028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5423" algn="l" defTabSz="73028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0562" algn="l" defTabSz="73028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5703" algn="l" defTabSz="73028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0843" algn="l" defTabSz="73028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55985" algn="l" defTabSz="73028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1125" algn="l" defTabSz="73028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6">
          <p15:clr>
            <a:srgbClr val="A4A3A4"/>
          </p15:clr>
        </p15:guide>
        <p15:guide id="2" pos="23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4C4C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94" d="100"/>
          <a:sy n="194" d="100"/>
        </p:scale>
        <p:origin x="966" y="150"/>
      </p:cViewPr>
      <p:guideLst>
        <p:guide orient="horz" pos="1226"/>
        <p:guide pos="234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277597" cy="337421"/>
          </a:xfrm>
          <a:prstGeom prst="rect">
            <a:avLst/>
          </a:prstGeom>
        </p:spPr>
        <p:txBody>
          <a:bodyPr vert="horz" lIns="130715" tIns="65357" rIns="130715" bIns="65357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1350" y="2"/>
            <a:ext cx="4279454" cy="337421"/>
          </a:xfrm>
          <a:prstGeom prst="rect">
            <a:avLst/>
          </a:prstGeom>
        </p:spPr>
        <p:txBody>
          <a:bodyPr vert="horz" lIns="130715" tIns="65357" rIns="130715" bIns="65357" rtlCol="0"/>
          <a:lstStyle>
            <a:lvl1pPr algn="r">
              <a:defRPr sz="1700"/>
            </a:lvl1pPr>
          </a:lstStyle>
          <a:p>
            <a:fld id="{56040B8C-15C0-42B4-878C-34AD797514C4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04698"/>
            <a:ext cx="4277597" cy="337419"/>
          </a:xfrm>
          <a:prstGeom prst="rect">
            <a:avLst/>
          </a:prstGeom>
        </p:spPr>
        <p:txBody>
          <a:bodyPr vert="horz" lIns="130715" tIns="65357" rIns="130715" bIns="65357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1350" y="6404698"/>
            <a:ext cx="4279454" cy="337419"/>
          </a:xfrm>
          <a:prstGeom prst="rect">
            <a:avLst/>
          </a:prstGeom>
        </p:spPr>
        <p:txBody>
          <a:bodyPr vert="horz" lIns="130715" tIns="65357" rIns="130715" bIns="65357" rtlCol="0" anchor="b"/>
          <a:lstStyle>
            <a:lvl1pPr algn="r">
              <a:defRPr sz="1700"/>
            </a:lvl1pPr>
          </a:lstStyle>
          <a:p>
            <a:fld id="{E7DFD517-7AE4-4AF4-9819-3ECAD5728F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1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007" y="1208228"/>
            <a:ext cx="6335316" cy="8336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8001" y="2203981"/>
            <a:ext cx="5217318" cy="993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5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0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95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60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2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90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55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21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29A8-7C08-43DD-B6BC-2DD823B05B0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80E-113C-495D-A9F1-DCE5244A7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29A8-7C08-43DD-B6BC-2DD823B05B0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80E-113C-495D-A9F1-DCE5244A7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3655" y="155755"/>
            <a:ext cx="1676995" cy="331857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2672" y="155755"/>
            <a:ext cx="4906764" cy="331857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29A8-7C08-43DD-B6BC-2DD823B05B0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80E-113C-495D-A9F1-DCE5244A7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29A8-7C08-43DD-B6BC-2DD823B05B0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80E-113C-495D-A9F1-DCE5244A7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766" y="2499292"/>
            <a:ext cx="6335316" cy="772473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8766" y="1648487"/>
            <a:ext cx="6335316" cy="850801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1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02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542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056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570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084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5598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11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29A8-7C08-43DD-B6BC-2DD823B05B0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80E-113C-495D-A9F1-DCE5244A7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2672" y="907529"/>
            <a:ext cx="3291880" cy="2566807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8772" y="907529"/>
            <a:ext cx="3291880" cy="2566807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29A8-7C08-43DD-B6BC-2DD823B05B0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80E-113C-495D-A9F1-DCE5244A7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668" y="870608"/>
            <a:ext cx="3293175" cy="36282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5141" indent="0">
              <a:buNone/>
              <a:defRPr sz="1600" b="1"/>
            </a:lvl2pPr>
            <a:lvl3pPr marL="730281" indent="0">
              <a:buNone/>
              <a:defRPr sz="1400" b="1"/>
            </a:lvl3pPr>
            <a:lvl4pPr marL="1095423" indent="0">
              <a:buNone/>
              <a:defRPr sz="1300" b="1"/>
            </a:lvl4pPr>
            <a:lvl5pPr marL="1460562" indent="0">
              <a:buNone/>
              <a:defRPr sz="1300" b="1"/>
            </a:lvl5pPr>
            <a:lvl6pPr marL="1825703" indent="0">
              <a:buNone/>
              <a:defRPr sz="1300" b="1"/>
            </a:lvl6pPr>
            <a:lvl7pPr marL="2190843" indent="0">
              <a:buNone/>
              <a:defRPr sz="1300" b="1"/>
            </a:lvl7pPr>
            <a:lvl8pPr marL="2555985" indent="0">
              <a:buNone/>
              <a:defRPr sz="1300" b="1"/>
            </a:lvl8pPr>
            <a:lvl9pPr marL="2921125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668" y="1233442"/>
            <a:ext cx="3293175" cy="2240893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86180" y="870608"/>
            <a:ext cx="3294468" cy="36282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5141" indent="0">
              <a:buNone/>
              <a:defRPr sz="1600" b="1"/>
            </a:lvl2pPr>
            <a:lvl3pPr marL="730281" indent="0">
              <a:buNone/>
              <a:defRPr sz="1400" b="1"/>
            </a:lvl3pPr>
            <a:lvl4pPr marL="1095423" indent="0">
              <a:buNone/>
              <a:defRPr sz="1300" b="1"/>
            </a:lvl4pPr>
            <a:lvl5pPr marL="1460562" indent="0">
              <a:buNone/>
              <a:defRPr sz="1300" b="1"/>
            </a:lvl5pPr>
            <a:lvl6pPr marL="1825703" indent="0">
              <a:buNone/>
              <a:defRPr sz="1300" b="1"/>
            </a:lvl6pPr>
            <a:lvl7pPr marL="2190843" indent="0">
              <a:buNone/>
              <a:defRPr sz="1300" b="1"/>
            </a:lvl7pPr>
            <a:lvl8pPr marL="2555985" indent="0">
              <a:buNone/>
              <a:defRPr sz="1300" b="1"/>
            </a:lvl8pPr>
            <a:lvl9pPr marL="2921125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86180" y="1233442"/>
            <a:ext cx="3294468" cy="2240893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29A8-7C08-43DD-B6BC-2DD823B05B0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80E-113C-495D-A9F1-DCE5244A7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29A8-7C08-43DD-B6BC-2DD823B05B0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80E-113C-495D-A9F1-DCE5244A7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29A8-7C08-43DD-B6BC-2DD823B05B0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80E-113C-495D-A9F1-DCE5244A7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671" y="154862"/>
            <a:ext cx="2452089" cy="659033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044" y="154855"/>
            <a:ext cx="4166610" cy="331947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671" y="813893"/>
            <a:ext cx="2452089" cy="2660441"/>
          </a:xfrm>
        </p:spPr>
        <p:txBody>
          <a:bodyPr/>
          <a:lstStyle>
            <a:lvl1pPr marL="0" indent="0">
              <a:buNone/>
              <a:defRPr sz="1100"/>
            </a:lvl1pPr>
            <a:lvl2pPr marL="365141" indent="0">
              <a:buNone/>
              <a:defRPr sz="1000"/>
            </a:lvl2pPr>
            <a:lvl3pPr marL="730281" indent="0">
              <a:buNone/>
              <a:defRPr sz="800"/>
            </a:lvl3pPr>
            <a:lvl4pPr marL="1095423" indent="0">
              <a:buNone/>
              <a:defRPr sz="700"/>
            </a:lvl4pPr>
            <a:lvl5pPr marL="1460562" indent="0">
              <a:buNone/>
              <a:defRPr sz="700"/>
            </a:lvl5pPr>
            <a:lvl6pPr marL="1825703" indent="0">
              <a:buNone/>
              <a:defRPr sz="700"/>
            </a:lvl6pPr>
            <a:lvl7pPr marL="2190843" indent="0">
              <a:buNone/>
              <a:defRPr sz="700"/>
            </a:lvl7pPr>
            <a:lvl8pPr marL="2555985" indent="0">
              <a:buNone/>
              <a:defRPr sz="700"/>
            </a:lvl8pPr>
            <a:lvl9pPr marL="2921125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29A8-7C08-43DD-B6BC-2DD823B05B0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80E-113C-495D-A9F1-DCE5244A7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908" y="2722564"/>
            <a:ext cx="4471988" cy="32141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60908" y="347530"/>
            <a:ext cx="4471988" cy="2333625"/>
          </a:xfrm>
        </p:spPr>
        <p:txBody>
          <a:bodyPr/>
          <a:lstStyle>
            <a:lvl1pPr marL="0" indent="0">
              <a:buNone/>
              <a:defRPr sz="2500"/>
            </a:lvl1pPr>
            <a:lvl2pPr marL="365141" indent="0">
              <a:buNone/>
              <a:defRPr sz="2200"/>
            </a:lvl2pPr>
            <a:lvl3pPr marL="730281" indent="0">
              <a:buNone/>
              <a:defRPr sz="1900"/>
            </a:lvl3pPr>
            <a:lvl4pPr marL="1095423" indent="0">
              <a:buNone/>
              <a:defRPr sz="1600"/>
            </a:lvl4pPr>
            <a:lvl5pPr marL="1460562" indent="0">
              <a:buNone/>
              <a:defRPr sz="1600"/>
            </a:lvl5pPr>
            <a:lvl6pPr marL="1825703" indent="0">
              <a:buNone/>
              <a:defRPr sz="1600"/>
            </a:lvl6pPr>
            <a:lvl7pPr marL="2190843" indent="0">
              <a:buNone/>
              <a:defRPr sz="1600"/>
            </a:lvl7pPr>
            <a:lvl8pPr marL="2555985" indent="0">
              <a:buNone/>
              <a:defRPr sz="1600"/>
            </a:lvl8pPr>
            <a:lvl9pPr marL="2921125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0908" y="3043982"/>
            <a:ext cx="4471988" cy="456461"/>
          </a:xfrm>
        </p:spPr>
        <p:txBody>
          <a:bodyPr/>
          <a:lstStyle>
            <a:lvl1pPr marL="0" indent="0">
              <a:buNone/>
              <a:defRPr sz="1100"/>
            </a:lvl1pPr>
            <a:lvl2pPr marL="365141" indent="0">
              <a:buNone/>
              <a:defRPr sz="1000"/>
            </a:lvl2pPr>
            <a:lvl3pPr marL="730281" indent="0">
              <a:buNone/>
              <a:defRPr sz="800"/>
            </a:lvl3pPr>
            <a:lvl4pPr marL="1095423" indent="0">
              <a:buNone/>
              <a:defRPr sz="700"/>
            </a:lvl4pPr>
            <a:lvl5pPr marL="1460562" indent="0">
              <a:buNone/>
              <a:defRPr sz="700"/>
            </a:lvl5pPr>
            <a:lvl6pPr marL="1825703" indent="0">
              <a:buNone/>
              <a:defRPr sz="700"/>
            </a:lvl6pPr>
            <a:lvl7pPr marL="2190843" indent="0">
              <a:buNone/>
              <a:defRPr sz="700"/>
            </a:lvl7pPr>
            <a:lvl8pPr marL="2555985" indent="0">
              <a:buNone/>
              <a:defRPr sz="700"/>
            </a:lvl8pPr>
            <a:lvl9pPr marL="2921125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29A8-7C08-43DD-B6BC-2DD823B05B0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80E-113C-495D-A9F1-DCE5244A7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2668" y="155762"/>
            <a:ext cx="6707983" cy="648229"/>
          </a:xfrm>
          <a:prstGeom prst="rect">
            <a:avLst/>
          </a:prstGeom>
        </p:spPr>
        <p:txBody>
          <a:bodyPr vert="horz" lIns="73029" tIns="36515" rIns="73029" bIns="3651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668" y="907529"/>
            <a:ext cx="6707983" cy="2566807"/>
          </a:xfrm>
          <a:prstGeom prst="rect">
            <a:avLst/>
          </a:prstGeom>
        </p:spPr>
        <p:txBody>
          <a:bodyPr vert="horz" lIns="73029" tIns="36515" rIns="73029" bIns="3651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2673" y="3604884"/>
            <a:ext cx="1739107" cy="207073"/>
          </a:xfrm>
          <a:prstGeom prst="rect">
            <a:avLst/>
          </a:prstGeom>
        </p:spPr>
        <p:txBody>
          <a:bodyPr vert="horz" lIns="73029" tIns="36515" rIns="73029" bIns="3651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29A8-7C08-43DD-B6BC-2DD823B05B0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46556" y="3604884"/>
            <a:ext cx="2360214" cy="207073"/>
          </a:xfrm>
          <a:prstGeom prst="rect">
            <a:avLst/>
          </a:prstGeom>
        </p:spPr>
        <p:txBody>
          <a:bodyPr vert="horz" lIns="73029" tIns="36515" rIns="73029" bIns="3651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549" y="3604884"/>
            <a:ext cx="1739107" cy="207073"/>
          </a:xfrm>
          <a:prstGeom prst="rect">
            <a:avLst/>
          </a:prstGeom>
        </p:spPr>
        <p:txBody>
          <a:bodyPr vert="horz" lIns="73029" tIns="36515" rIns="73029" bIns="3651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D80E-113C-495D-A9F1-DCE5244A7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0281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3855" indent="-273855" algn="l" defTabSz="73028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93354" indent="-228213" algn="l" defTabSz="73028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2852" indent="-182570" algn="l" defTabSz="73028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77992" indent="-182570" algn="l" defTabSz="730281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3133" indent="-182570" algn="l" defTabSz="730281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8273" indent="-182570" algn="l" defTabSz="730281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3415" indent="-182570" algn="l" defTabSz="730281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38555" indent="-182570" algn="l" defTabSz="730281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3696" indent="-182570" algn="l" defTabSz="730281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028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141" algn="l" defTabSz="73028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81" algn="l" defTabSz="73028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5423" algn="l" defTabSz="73028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0562" algn="l" defTabSz="73028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5703" algn="l" defTabSz="73028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0843" algn="l" defTabSz="73028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55985" algn="l" defTabSz="73028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1125" algn="l" defTabSz="73028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cid:image001.jpg@01D2BDA8.C34C2B30" TargetMode="External"/><Relationship Id="rId3" Type="http://schemas.openxmlformats.org/officeDocument/2006/relationships/hyperlink" Target="http://norsuncorp.no/careers/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 descr="Nor_Sun ny vertik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" y="103154"/>
            <a:ext cx="1477339" cy="1108003"/>
          </a:xfrm>
          <a:prstGeom prst="rect">
            <a:avLst/>
          </a:prstGeom>
        </p:spPr>
      </p:pic>
      <p:cxnSp>
        <p:nvCxnSpPr>
          <p:cNvPr id="37" name="Straight Arrow Connector 36"/>
          <p:cNvCxnSpPr/>
          <p:nvPr/>
        </p:nvCxnSpPr>
        <p:spPr>
          <a:xfrm flipV="1">
            <a:off x="199662" y="3418665"/>
            <a:ext cx="7014179" cy="68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30423" y="3423209"/>
            <a:ext cx="7146027" cy="338546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nb-NO" sz="800" dirty="0"/>
              <a:t>Spørsmål om stillingen kan rettes til Produksjonssjef Espen Sandvik (977 79 784) eller HR-sjef Therese Lægreid (901 23 879).</a:t>
            </a:r>
            <a:br>
              <a:rPr lang="nb-NO" sz="800" dirty="0"/>
            </a:br>
            <a:r>
              <a:rPr lang="nb-NO" sz="800" dirty="0"/>
              <a:t>Kortfattet søknad og CV sendes innen 01. juni 2018 via nettsiden: </a:t>
            </a:r>
            <a:r>
              <a:rPr lang="en-US" sz="800" dirty="0"/>
              <a:t> </a:t>
            </a:r>
            <a:r>
              <a:rPr lang="nb-NO" sz="800" u="sng" dirty="0">
                <a:hlinkClick r:id="rId3"/>
              </a:rPr>
              <a:t>http://norsuncorp.no/careers/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http://no.veidekke.com/incoming/article67189.ece/ALTERNATES/gallery-medium/norsun-%C3%A5rdal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221"/>
          <a:stretch/>
        </p:blipFill>
        <p:spPr bwMode="auto">
          <a:xfrm>
            <a:off x="4468078" y="37829"/>
            <a:ext cx="981262" cy="654174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://www.scatec.no/en/Topmenu/Vare-selskaper/~/media/Scatec/datterselskap/NorSun_wafere_1.ashx?h=200&amp;w=300&amp;as=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853" y="37829"/>
            <a:ext cx="978235" cy="652156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http://s3.amazonaws.com/crunchbase_prod_assets/assets/images/original/0008/5982/85982v1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24" t="50000" r="43265" b="8471"/>
          <a:stretch/>
        </p:blipFill>
        <p:spPr bwMode="auto">
          <a:xfrm>
            <a:off x="6429088" y="43889"/>
            <a:ext cx="969144" cy="6460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66849" y="115948"/>
            <a:ext cx="27193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/>
              <a:t>NorSun er en verdensledende leverandør av monokrystallinske silisiumskiver (</a:t>
            </a:r>
            <a:r>
              <a:rPr lang="nb-NO" sz="700" dirty="0" err="1"/>
              <a:t>wafere</a:t>
            </a:r>
            <a:r>
              <a:rPr lang="nb-NO" sz="700" dirty="0"/>
              <a:t>) for høyeffektive solceller. Selskapet har leverandørforhold til toneangivende celle- og modulprodusenter innen høyeffektiv-segmentet og ser betydelig etterspørselsvekst etter våre produkter fremover. Solindustrien er i vekst, spesielt innen høyeffektive solceller. NorSun har i dag 220 ansatte i Oslo og Årdal.</a:t>
            </a:r>
          </a:p>
          <a:p>
            <a:r>
              <a:rPr lang="nb-NO" sz="700" dirty="0"/>
              <a:t>I en verden med stadig større klimautfordringer mener vi det er grunnleggende fornuftig å benytte norsk fornybar vannkraft til å produsere framtidens grønne energiløsninger.</a:t>
            </a:r>
          </a:p>
          <a:p>
            <a:endParaRPr lang="nb-NO" sz="700" dirty="0"/>
          </a:p>
          <a:p>
            <a:endParaRPr lang="nb-NO" sz="700" dirty="0"/>
          </a:p>
          <a:p>
            <a:endParaRPr lang="nb-NO" sz="700" dirty="0"/>
          </a:p>
        </p:txBody>
      </p:sp>
      <p:sp>
        <p:nvSpPr>
          <p:cNvPr id="30" name="TextBox 29"/>
          <p:cNvSpPr txBox="1"/>
          <p:nvPr/>
        </p:nvSpPr>
        <p:spPr>
          <a:xfrm>
            <a:off x="1466849" y="1419477"/>
            <a:ext cx="2652974" cy="276991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nb-NO" sz="1200" b="1" dirty="0"/>
              <a:t>PROSESSINGENIØR CRYSTAL GROWING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17038" y="1761877"/>
            <a:ext cx="2905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b="1" dirty="0"/>
              <a:t>Arbeidsoppgaver:</a:t>
            </a:r>
            <a:r>
              <a:rPr lang="nb-NO" sz="8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/>
              <a:t>Daglig oppfølging av drift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/>
              <a:t>Jobbe i team med analyse og forbedringer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/>
              <a:t>Utvikle eksisterende prosess og utstyr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/>
              <a:t>Bidra i implementering av nytt utstyr og nye prosesser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/>
              <a:t>Bidra i opplæring og heving av kompetanse i organisasjonen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/>
              <a:t>Forme framtidens trekkerhall med høyere grad av robotisering, digitalisering og autonome systemer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/>
              <a:t>Opplæring i NBS( </a:t>
            </a:r>
            <a:r>
              <a:rPr lang="nb-NO" sz="800" dirty="0" err="1"/>
              <a:t>NorSun</a:t>
            </a:r>
            <a:r>
              <a:rPr lang="nb-NO" sz="800" dirty="0"/>
              <a:t> Business System)</a:t>
            </a:r>
            <a:endParaRPr lang="en-US" sz="8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466849" y="1190934"/>
            <a:ext cx="228299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700" dirty="0"/>
              <a:t>Vi har behov for å styrke vår organisasjon og søker etter:</a:t>
            </a:r>
            <a:endParaRPr lang="en-US" sz="700" dirty="0"/>
          </a:p>
        </p:txBody>
      </p:sp>
      <p:sp>
        <p:nvSpPr>
          <p:cNvPr id="2" name="TekstSylinder 1"/>
          <p:cNvSpPr txBox="1"/>
          <p:nvPr/>
        </p:nvSpPr>
        <p:spPr>
          <a:xfrm rot="220252">
            <a:off x="4836240" y="1970721"/>
            <a:ext cx="128138" cy="60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kstSylinder 6"/>
          <p:cNvSpPr txBox="1"/>
          <p:nvPr/>
        </p:nvSpPr>
        <p:spPr>
          <a:xfrm>
            <a:off x="4468078" y="1766095"/>
            <a:ext cx="28083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b="1" dirty="0"/>
              <a:t>Kompetanse og egenskaper: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/>
              <a:t>Sivilingeniør/PhD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/>
              <a:t>Vi søker fortrinnsvis person med utdanning innen kybernetikk, materialteknologi, fysikk, kjemi eller maskin.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/>
              <a:t>Selvgående, gjennomføringskraft, evne til å skape engasjement, jobbe i team og gjøre andre gode.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/>
              <a:t>Kommunisere godt.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/>
              <a:t>Effektiv og strukturert.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800" dirty="0"/>
              <a:t>Erfaring med Lean eller forbedringsarbeid vil være en fordel. 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1469337" y="2939781"/>
            <a:ext cx="20810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sz="800" b="1" dirty="0"/>
          </a:p>
          <a:p>
            <a:r>
              <a:rPr lang="nb-NO" sz="800" b="1" dirty="0"/>
              <a:t>Arbeidssted: Årdalstangen, Årdal Kommune.</a:t>
            </a:r>
            <a:endParaRPr lang="en-US" sz="800" b="1" dirty="0"/>
          </a:p>
        </p:txBody>
      </p:sp>
      <p:pic>
        <p:nvPicPr>
          <p:cNvPr id="19" name="Bilete 18" descr="Bilderesultat for vettisfossen"/>
          <p:cNvPicPr/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23" y="1696468"/>
            <a:ext cx="1155497" cy="1446080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2643</TotalTime>
  <Words>239</Words>
  <Application>Microsoft Office PowerPoint</Application>
  <PresentationFormat>Egendefinert</PresentationFormat>
  <Paragraphs>23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 Døhl</dc:creator>
  <cp:lastModifiedBy>Therese Lagreid</cp:lastModifiedBy>
  <cp:revision>98</cp:revision>
  <cp:lastPrinted>2018-05-22T12:57:49Z</cp:lastPrinted>
  <dcterms:created xsi:type="dcterms:W3CDTF">2009-11-18T07:41:14Z</dcterms:created>
  <dcterms:modified xsi:type="dcterms:W3CDTF">2018-05-23T04:44:05Z</dcterms:modified>
</cp:coreProperties>
</file>